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82" r:id="rId2"/>
    <p:sldId id="330" r:id="rId3"/>
    <p:sldId id="318" r:id="rId4"/>
    <p:sldId id="329" r:id="rId5"/>
    <p:sldId id="328" r:id="rId6"/>
    <p:sldId id="332" r:id="rId7"/>
    <p:sldId id="343" r:id="rId8"/>
    <p:sldId id="344" r:id="rId9"/>
    <p:sldId id="335" r:id="rId10"/>
    <p:sldId id="334" r:id="rId11"/>
    <p:sldId id="333" r:id="rId12"/>
    <p:sldId id="342" r:id="rId13"/>
    <p:sldId id="338" r:id="rId14"/>
    <p:sldId id="336" r:id="rId15"/>
    <p:sldId id="340" r:id="rId16"/>
    <p:sldId id="337" r:id="rId17"/>
    <p:sldId id="327" r:id="rId18"/>
    <p:sldId id="326" r:id="rId19"/>
    <p:sldId id="325"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732"/>
    <a:srgbClr val="FFCC66"/>
    <a:srgbClr val="CBF4BE"/>
    <a:srgbClr val="EDA59D"/>
    <a:srgbClr val="9CE984"/>
    <a:srgbClr val="FFFF99"/>
    <a:srgbClr val="C96009"/>
    <a:srgbClr val="EBABBE"/>
    <a:srgbClr val="D6EB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5613" autoAdjust="0"/>
  </p:normalViewPr>
  <p:slideViewPr>
    <p:cSldViewPr snapToGrid="0" snapToObjects="1">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884FC7E-568E-4267-92DB-F7850A0E92DE}" type="datetimeFigureOut">
              <a:rPr lang="en-US" smtClean="0"/>
              <a:pPr/>
              <a:t>7/6/2015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CEFA219-F9AB-4D80-B4A2-6032BB6D231A}" type="slidenum">
              <a:rPr lang="en-US" smtClean="0"/>
              <a:pPr/>
              <a:t>‹#›</a:t>
            </a:fld>
            <a:endParaRPr lang="en-US"/>
          </a:p>
        </p:txBody>
      </p:sp>
    </p:spTree>
    <p:extLst>
      <p:ext uri="{BB962C8B-B14F-4D97-AF65-F5344CB8AC3E}">
        <p14:creationId xmlns:p14="http://schemas.microsoft.com/office/powerpoint/2010/main" val="1785637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A0DFF4F-32D9-4A98-A603-E40CB1B41A5C}" type="datetimeFigureOut">
              <a:rPr lang="en-US" smtClean="0"/>
              <a:pPr/>
              <a:t>7/6/2015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4BF2564-E7F8-4F22-8876-0F308072ADA9}" type="slidenum">
              <a:rPr lang="en-US" smtClean="0"/>
              <a:pPr/>
              <a:t>‹#›</a:t>
            </a:fld>
            <a:endParaRPr lang="en-US"/>
          </a:p>
        </p:txBody>
      </p:sp>
    </p:spTree>
    <p:extLst>
      <p:ext uri="{BB962C8B-B14F-4D97-AF65-F5344CB8AC3E}">
        <p14:creationId xmlns:p14="http://schemas.microsoft.com/office/powerpoint/2010/main" val="426570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415264-FF0D-0045-8429-4C2F7CC6AA4D}" type="datetimeFigureOut">
              <a:rPr lang="en-US" smtClean="0"/>
              <a:pPr/>
              <a:t>7/6/2015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pic>
        <p:nvPicPr>
          <p:cNvPr id="7" name="Picture 2" descr="E:\Abigail Godoy\Powerpoint Template\Presentation-Template-1.jpg"/>
          <p:cNvPicPr>
            <a:picLocks noChangeAspect="1" noChangeArrowheads="1"/>
          </p:cNvPicPr>
          <p:nvPr userDrawn="1"/>
        </p:nvPicPr>
        <p:blipFill>
          <a:blip r:embed="rId2" cstate="print"/>
          <a:srcRect/>
          <a:stretch>
            <a:fillRect/>
          </a:stretch>
        </p:blipFill>
        <p:spPr bwMode="auto">
          <a:xfrm>
            <a:off x="11281" y="-1536"/>
            <a:ext cx="9144000" cy="6858000"/>
          </a:xfrm>
          <a:prstGeom prst="rect">
            <a:avLst/>
          </a:prstGeom>
          <a:noFill/>
        </p:spPr>
      </p:pic>
      <p:sp>
        <p:nvSpPr>
          <p:cNvPr id="9" name="Slide Number Placeholder 1"/>
          <p:cNvSpPr txBox="1">
            <a:spLocks/>
          </p:cNvSpPr>
          <p:nvPr userDrawn="1"/>
        </p:nvSpPr>
        <p:spPr>
          <a:xfrm>
            <a:off x="6564481" y="635481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6D953F-1B28-4C25-8A37-85A577697EEC}" type="slidenum">
              <a:rPr lang="fil-PH" smtClean="0"/>
              <a:pPr/>
              <a:t>‹#›</a:t>
            </a:fld>
            <a:endParaRPr lang="fil-PH"/>
          </a:p>
        </p:txBody>
      </p:sp>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Tree>
    <p:extLst>
      <p:ext uri="{BB962C8B-B14F-4D97-AF65-F5344CB8AC3E}">
        <p14:creationId xmlns:p14="http://schemas.microsoft.com/office/powerpoint/2010/main" val="22822303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22442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404850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1101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0415264-FF0D-0045-8429-4C2F7CC6AA4D}" type="datetimeFigureOut">
              <a:rPr lang="en-US" smtClean="0"/>
              <a:pPr/>
              <a:t>7/6/2015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6371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0415264-FF0D-0045-8429-4C2F7CC6AA4D}" type="datetimeFigureOut">
              <a:rPr lang="en-US" smtClean="0"/>
              <a:pPr/>
              <a:t>7/6/2015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0522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0415264-FF0D-0045-8429-4C2F7CC6AA4D}" type="datetimeFigureOut">
              <a:rPr lang="en-US" smtClean="0"/>
              <a:pPr/>
              <a:t>7/6/2015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32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0415264-FF0D-0045-8429-4C2F7CC6AA4D}" type="datetimeFigureOut">
              <a:rPr lang="en-US" smtClean="0"/>
              <a:pPr/>
              <a:t>7/6/2015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83173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15264-FF0D-0045-8429-4C2F7CC6AA4D}" type="datetimeFigureOut">
              <a:rPr lang="en-US" smtClean="0"/>
              <a:pPr/>
              <a:t>7/6/2015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872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7/6/2015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5574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7/6/2015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60337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E:\Abigail Godoy\Powerpoint Template\Presentation-Template-2.jpg"/>
          <p:cNvPicPr>
            <a:picLocks noChangeAspect="1" noChangeArrowheads="1"/>
          </p:cNvPicPr>
          <p:nvPr userDrawn="1"/>
        </p:nvPicPr>
        <p:blipFill>
          <a:blip r:embed="rId13" cstate="print"/>
          <a:srcRect/>
          <a:stretch>
            <a:fillRect/>
          </a:stretch>
        </p:blipFill>
        <p:spPr bwMode="auto">
          <a:xfrm>
            <a:off x="-1548" y="-3456"/>
            <a:ext cx="9144000" cy="6861456"/>
          </a:xfrm>
          <a:prstGeom prst="rect">
            <a:avLst/>
          </a:prstGeom>
          <a:noFill/>
        </p:spPr>
      </p:pic>
      <p:sp>
        <p:nvSpPr>
          <p:cNvPr id="2" name="Title Placeholder 1"/>
          <p:cNvSpPr>
            <a:spLocks noGrp="1"/>
          </p:cNvSpPr>
          <p:nvPr>
            <p:ph type="title"/>
          </p:nvPr>
        </p:nvSpPr>
        <p:spPr>
          <a:xfrm>
            <a:off x="457200" y="0"/>
            <a:ext cx="8229600" cy="949249"/>
          </a:xfrm>
          <a:prstGeom prst="rect">
            <a:avLst/>
          </a:prstGeom>
        </p:spPr>
        <p:txBody>
          <a:bodyPr vert="horz" lIns="91440" tIns="45720" rIns="91440" bIns="45720" rtlCol="0" anchor="ctr">
            <a:normAutofit/>
          </a:bodyPr>
          <a:lstStyle/>
          <a:p>
            <a:r>
              <a:rPr lang="x-none"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lang="en-US" dirty="0"/>
          </a:p>
        </p:txBody>
      </p:sp>
      <p:sp>
        <p:nvSpPr>
          <p:cNvPr id="6" name="Slide Number Placeholder 5"/>
          <p:cNvSpPr>
            <a:spLocks noGrp="1"/>
          </p:cNvSpPr>
          <p:nvPr>
            <p:ph type="sldNum" sz="quarter" idx="4"/>
          </p:nvPr>
        </p:nvSpPr>
        <p:spPr>
          <a:xfrm>
            <a:off x="6553200" y="648463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4D38F-7355-794E-AC76-FB188C8AB5FE}" type="slidenum">
              <a:rPr lang="en-US" smtClean="0"/>
              <a:pPr/>
              <a:t>‹#›</a:t>
            </a:fld>
            <a:endParaRPr lang="en-US" dirty="0"/>
          </a:p>
        </p:txBody>
      </p:sp>
      <p:sp>
        <p:nvSpPr>
          <p:cNvPr id="4" name="Date Placeholder 3"/>
          <p:cNvSpPr>
            <a:spLocks noGrp="1"/>
          </p:cNvSpPr>
          <p:nvPr>
            <p:ph type="dt" sz="half" idx="2"/>
          </p:nvPr>
        </p:nvSpPr>
        <p:spPr>
          <a:xfrm>
            <a:off x="457200" y="648463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15264-FF0D-0045-8429-4C2F7CC6AA4D}" type="datetimeFigureOut">
              <a:rPr lang="en-US" smtClean="0"/>
              <a:pPr/>
              <a:t>7/6/2015</a:t>
            </a:fld>
            <a:endParaRPr lang="en-US"/>
          </a:p>
        </p:txBody>
      </p:sp>
    </p:spTree>
    <p:extLst>
      <p:ext uri="{BB962C8B-B14F-4D97-AF65-F5344CB8AC3E}">
        <p14:creationId xmlns:p14="http://schemas.microsoft.com/office/powerpoint/2010/main" val="308964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istrackermain@gmail.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istrackermain@gmail.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52279"/>
            <a:ext cx="9144000" cy="2355952"/>
          </a:xfrm>
        </p:spPr>
        <p:txBody>
          <a:bodyPr>
            <a:normAutofit/>
          </a:bodyPr>
          <a:lstStyle/>
          <a:p>
            <a:r>
              <a:rPr lang="en-US" sz="4000" b="1" dirty="0" smtClean="0">
                <a:solidFill>
                  <a:schemeClr val="bg1"/>
                </a:solidFill>
                <a:latin typeface="+mj-lt"/>
              </a:rPr>
              <a:t>Frequently Asked Questions</a:t>
            </a:r>
          </a:p>
          <a:p>
            <a:endParaRPr lang="en-PH" sz="4000" b="1" dirty="0" smtClean="0">
              <a:solidFill>
                <a:schemeClr val="bg1"/>
              </a:solidFill>
              <a:latin typeface="+mj-lt"/>
            </a:endParaRPr>
          </a:p>
          <a:p>
            <a:endParaRPr lang="en-PH" sz="3000" dirty="0" smtClean="0">
              <a:solidFill>
                <a:schemeClr val="bg1"/>
              </a:solidFill>
              <a:latin typeface="+mj-lt"/>
            </a:endParaRPr>
          </a:p>
          <a:p>
            <a:endParaRPr lang="en-PH" dirty="0" smtClean="0">
              <a:solidFill>
                <a:schemeClr val="bg1"/>
              </a:solidFill>
              <a:latin typeface="+mj-lt"/>
            </a:endParaRPr>
          </a:p>
        </p:txBody>
      </p:sp>
    </p:spTree>
    <p:extLst>
      <p:ext uri="{BB962C8B-B14F-4D97-AF65-F5344CB8AC3E}">
        <p14:creationId xmlns:p14="http://schemas.microsoft.com/office/powerpoint/2010/main" val="338583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87" y="1182327"/>
            <a:ext cx="9144000" cy="5559126"/>
          </a:xfrm>
        </p:spPr>
        <p:txBody>
          <a:bodyPr>
            <a:normAutofit fontScale="92500" lnSpcReduction="20000"/>
          </a:bodyPr>
          <a:lstStyle/>
          <a:p>
            <a:pPr lvl="0"/>
            <a:r>
              <a:rPr lang="fil-PH" sz="3500" b="1" dirty="0"/>
              <a:t>Why are there issues under Central Office’ review/approval?</a:t>
            </a:r>
            <a:endParaRPr lang="en-PH" sz="3500" dirty="0"/>
          </a:p>
          <a:p>
            <a:pPr marL="0" lvl="0" indent="0">
              <a:buNone/>
            </a:pPr>
            <a:r>
              <a:rPr lang="fil-PH" dirty="0" smtClean="0"/>
              <a:t>	- If </a:t>
            </a:r>
            <a:r>
              <a:rPr lang="fil-PH" dirty="0"/>
              <a:t>we request for correction of learner’s basic profile (e.g. Middle name; from middle initial “P” change to Precioso) system will check if there is a similar record in database, if there is  (enrolled in same SY), request will go up to CO for approval, but if there is none, approval will be under the school level only</a:t>
            </a:r>
            <a:endParaRPr lang="en-PH" dirty="0"/>
          </a:p>
          <a:p>
            <a:pPr marL="0" lvl="0" indent="0">
              <a:buNone/>
            </a:pPr>
            <a:r>
              <a:rPr lang="fil-PH" dirty="0" smtClean="0"/>
              <a:t>	- On </a:t>
            </a:r>
            <a:r>
              <a:rPr lang="fil-PH" dirty="0"/>
              <a:t>the other hand, if there is a conflict multiple enrollment (Affected Enrolment: SY2013: 131971 Grade 1 then enrolled also in Kinder to 109129 ), there is an irregularity on enrollment history, thus CO needs to review.</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2744331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1" y="1725703"/>
            <a:ext cx="8839200" cy="4525963"/>
          </a:xfrm>
        </p:spPr>
        <p:txBody>
          <a:bodyPr>
            <a:normAutofit fontScale="92500" lnSpcReduction="20000"/>
          </a:bodyPr>
          <a:lstStyle/>
          <a:p>
            <a:pPr lvl="0"/>
            <a:r>
              <a:rPr lang="en-US" sz="3800" b="1" dirty="0"/>
              <a:t>What if the Learner transferred to ALS Program?</a:t>
            </a:r>
            <a:endParaRPr lang="en-PH" sz="3800" dirty="0"/>
          </a:p>
          <a:p>
            <a:pPr marL="0" lvl="0" indent="0">
              <a:buNone/>
            </a:pPr>
            <a:r>
              <a:rPr lang="en-US" dirty="0" smtClean="0"/>
              <a:t>	- Based on the definition </a:t>
            </a:r>
            <a:r>
              <a:rPr lang="en-US" dirty="0"/>
              <a:t>of Transferred Out and Dropped Out indicator based on </a:t>
            </a:r>
            <a:r>
              <a:rPr lang="en-US" dirty="0" err="1">
                <a:hlinkClick r:id="rId2" action="ppaction://hlinksldjump"/>
              </a:rPr>
              <a:t>DepEd</a:t>
            </a:r>
            <a:r>
              <a:rPr lang="en-US" dirty="0">
                <a:hlinkClick r:id="rId2" action="ppaction://hlinksldjump"/>
              </a:rPr>
              <a:t> Order </a:t>
            </a:r>
            <a:r>
              <a:rPr lang="en-US" dirty="0" smtClean="0">
                <a:hlinkClick r:id="rId2" action="ppaction://hlinksldjump"/>
              </a:rPr>
              <a:t>19, s.2015</a:t>
            </a:r>
            <a:r>
              <a:rPr lang="en-US" dirty="0" smtClean="0"/>
              <a:t> – data </a:t>
            </a:r>
            <a:r>
              <a:rPr lang="en-US" dirty="0"/>
              <a:t>definition.</a:t>
            </a:r>
            <a:endParaRPr lang="en-PH" dirty="0"/>
          </a:p>
          <a:p>
            <a:pPr marL="0" lvl="0" indent="0">
              <a:buNone/>
            </a:pPr>
            <a:r>
              <a:rPr lang="en-US" dirty="0" smtClean="0"/>
              <a:t>	- ALS-Community </a:t>
            </a:r>
            <a:r>
              <a:rPr lang="en-US" dirty="0"/>
              <a:t>Learning Center (CLC) is not a school thus it is more appropriate to say Learner should be Dropped out (according to definition “left school”) </a:t>
            </a:r>
            <a:endParaRPr lang="en-PH" dirty="0"/>
          </a:p>
          <a:p>
            <a:pPr marL="0" lvl="0" indent="0">
              <a:buNone/>
            </a:pPr>
            <a:r>
              <a:rPr lang="en-US" dirty="0" smtClean="0"/>
              <a:t>	- Based </a:t>
            </a:r>
            <a:r>
              <a:rPr lang="en-US" dirty="0"/>
              <a:t>on existing definition of Transferred Out and Dropped Out, transferred to ALS Program is Dropped Out from formal schooling.</a:t>
            </a:r>
            <a:endParaRPr lang="en-PH" dirty="0"/>
          </a:p>
          <a:p>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5" name="TextBox 4"/>
          <p:cNvSpPr txBox="1"/>
          <p:nvPr/>
        </p:nvSpPr>
        <p:spPr>
          <a:xfrm>
            <a:off x="322730" y="1039906"/>
            <a:ext cx="3204723" cy="553998"/>
          </a:xfrm>
          <a:prstGeom prst="rect">
            <a:avLst/>
          </a:prstGeom>
          <a:noFill/>
        </p:spPr>
        <p:txBody>
          <a:bodyPr wrap="none" rtlCol="0">
            <a:spAutoFit/>
          </a:bodyPr>
          <a:lstStyle/>
          <a:p>
            <a:r>
              <a:rPr lang="en-US" sz="3000" u="sng" dirty="0" smtClean="0">
                <a:solidFill>
                  <a:srgbClr val="FF0000"/>
                </a:solidFill>
                <a:latin typeface="Baskerville Old Face" panose="02020602080505020303" pitchFamily="18" charset="0"/>
              </a:rPr>
              <a:t>Transfer of Learner</a:t>
            </a:r>
            <a:endParaRPr lang="en-PH" sz="3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23531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21" y="1305982"/>
            <a:ext cx="8839200" cy="4525963"/>
          </a:xfrm>
        </p:spPr>
        <p:txBody>
          <a:bodyPr>
            <a:normAutofit/>
          </a:bodyPr>
          <a:lstStyle/>
          <a:p>
            <a:r>
              <a:rPr lang="fil-PH" sz="4000" b="1" dirty="0" smtClean="0">
                <a:solidFill>
                  <a:srgbClr val="00B0F0"/>
                </a:solidFill>
              </a:rPr>
              <a:t>Transferred </a:t>
            </a:r>
            <a:r>
              <a:rPr lang="fil-PH" sz="4000" b="1" dirty="0">
                <a:solidFill>
                  <a:srgbClr val="00B0F0"/>
                </a:solidFill>
              </a:rPr>
              <a:t>out: </a:t>
            </a:r>
            <a:r>
              <a:rPr lang="fil-PH" sz="4000" dirty="0"/>
              <a:t>when the learner has transferred to another school within the SY.</a:t>
            </a:r>
            <a:endParaRPr lang="en-PH" sz="4000" dirty="0"/>
          </a:p>
          <a:p>
            <a:r>
              <a:rPr lang="fil-PH" sz="4000" b="1" dirty="0">
                <a:solidFill>
                  <a:srgbClr val="00B0F0"/>
                </a:solidFill>
              </a:rPr>
              <a:t>Dropped Out:  </a:t>
            </a:r>
            <a:r>
              <a:rPr lang="fil-PH" sz="4000" dirty="0"/>
              <a:t>when the learner has left the school and has not completed the full term in said school for reason other than transferring to another school</a:t>
            </a:r>
            <a:r>
              <a:rPr lang="fil-PH" sz="4000" dirty="0" smtClean="0"/>
              <a:t>.</a:t>
            </a:r>
            <a:endParaRPr lang="en-PH" sz="4000" dirty="0"/>
          </a:p>
          <a:p>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777994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804" y="1344706"/>
            <a:ext cx="8453718" cy="4781457"/>
          </a:xfrm>
        </p:spPr>
        <p:txBody>
          <a:bodyPr>
            <a:normAutofit fontScale="92500" lnSpcReduction="20000"/>
          </a:bodyPr>
          <a:lstStyle/>
          <a:p>
            <a:pPr lvl="0"/>
            <a:r>
              <a:rPr lang="en-US" sz="3800" b="1" dirty="0"/>
              <a:t>What if the teacher doesn’t know which school the learner has transferred out? </a:t>
            </a:r>
            <a:endParaRPr lang="en-PH" sz="3800" dirty="0"/>
          </a:p>
          <a:p>
            <a:pPr marL="0" lvl="0" indent="0">
              <a:buNone/>
            </a:pPr>
            <a:r>
              <a:rPr lang="en-US" dirty="0" smtClean="0"/>
              <a:t>	- Basically</a:t>
            </a:r>
            <a:r>
              <a:rPr lang="en-US" dirty="0"/>
              <a:t>, if the learner truly transferred out, there should be a school who should accept the learner. </a:t>
            </a:r>
            <a:endParaRPr lang="en-PH" dirty="0"/>
          </a:p>
          <a:p>
            <a:pPr marL="0" lvl="0" indent="0">
              <a:buNone/>
            </a:pPr>
            <a:r>
              <a:rPr lang="en-US" dirty="0" smtClean="0"/>
              <a:t>	- If </a:t>
            </a:r>
            <a:r>
              <a:rPr lang="en-US" dirty="0"/>
              <a:t>the originating school is not certain of which receiving school the learner transferred to, possibly the learner did not continue schooling.</a:t>
            </a:r>
            <a:endParaRPr lang="en-PH" dirty="0"/>
          </a:p>
          <a:p>
            <a:pPr marL="0" lvl="0" indent="0">
              <a:buNone/>
            </a:pPr>
            <a:r>
              <a:rPr lang="en-US" dirty="0" smtClean="0"/>
              <a:t>	- </a:t>
            </a:r>
            <a:r>
              <a:rPr lang="en-US" dirty="0"/>
              <a:t>In SF 1 School Register, for transferred out, receiving school name is a required information (</a:t>
            </a:r>
            <a:r>
              <a:rPr lang="en-US" dirty="0" err="1"/>
              <a:t>Deped</a:t>
            </a:r>
            <a:r>
              <a:rPr lang="en-US" dirty="0"/>
              <a:t> Order 4, 2014).</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3974160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161" y="1255058"/>
            <a:ext cx="8364071" cy="5217459"/>
          </a:xfrm>
        </p:spPr>
        <p:txBody>
          <a:bodyPr>
            <a:normAutofit fontScale="55000" lnSpcReduction="20000"/>
          </a:bodyPr>
          <a:lstStyle/>
          <a:p>
            <a:pPr lvl="0"/>
            <a:r>
              <a:rPr lang="en-US" sz="5500" b="1" dirty="0"/>
              <a:t>Who is responsible in requesting and forwarding of Form 137 or Permanent Record of Learner to receiving school</a:t>
            </a:r>
            <a:r>
              <a:rPr lang="en-US" sz="5500" b="1" dirty="0" smtClean="0"/>
              <a:t>?</a:t>
            </a:r>
          </a:p>
          <a:p>
            <a:pPr marL="0" lvl="0" indent="0">
              <a:buNone/>
            </a:pPr>
            <a:endParaRPr lang="en-PH" sz="5500" dirty="0"/>
          </a:p>
          <a:p>
            <a:pPr marL="0" lvl="0" indent="0">
              <a:buNone/>
            </a:pPr>
            <a:r>
              <a:rPr lang="en-US" dirty="0" smtClean="0"/>
              <a:t>	</a:t>
            </a:r>
            <a:r>
              <a:rPr lang="en-US" sz="4300" dirty="0" smtClean="0"/>
              <a:t>- Transferring </a:t>
            </a:r>
            <a:r>
              <a:rPr lang="en-US" sz="4300" dirty="0"/>
              <a:t>of Form 137 is actually a school to school transaction, though the learner’s parents can be of help in giving information about the schools (originating and receiving), BUT the main responsibility is still with the schools. </a:t>
            </a:r>
            <a:endParaRPr lang="en-PH" sz="4300" dirty="0"/>
          </a:p>
          <a:p>
            <a:pPr marL="0" lvl="0" indent="0">
              <a:buNone/>
            </a:pPr>
            <a:r>
              <a:rPr lang="en-US" sz="4300" dirty="0" smtClean="0"/>
              <a:t>	- Mailing </a:t>
            </a:r>
            <a:r>
              <a:rPr lang="en-US" sz="4300" dirty="0"/>
              <a:t>expenses in forwarding or requesting are eligible expenses under School MOOE (DO 12, 2014). In LIS, there are contact numbers/details of schools where they can  follow-up the request. </a:t>
            </a:r>
            <a:endParaRPr lang="en-PH" sz="4300" dirty="0"/>
          </a:p>
          <a:p>
            <a:pPr marL="0" lvl="0" indent="0">
              <a:buNone/>
            </a:pPr>
            <a:r>
              <a:rPr lang="en-US" sz="4300" dirty="0" smtClean="0"/>
              <a:t>	- In </a:t>
            </a:r>
            <a:r>
              <a:rPr lang="en-US" sz="4300" dirty="0"/>
              <a:t>order to prevent future errors (not just for LIS but also for actual admission of grade level of learner), it is advisable to immediately facilitate request of form 137 using School MOOE.</a:t>
            </a:r>
            <a:endParaRPr lang="en-PH" sz="4300"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19862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29" y="1020966"/>
            <a:ext cx="9144000" cy="5176914"/>
          </a:xfrm>
        </p:spPr>
        <p:txBody>
          <a:bodyPr>
            <a:normAutofit fontScale="70000" lnSpcReduction="20000"/>
          </a:bodyPr>
          <a:lstStyle/>
          <a:p>
            <a:pPr lvl="0"/>
            <a:r>
              <a:rPr lang="fil-PH" sz="4300" b="1" dirty="0"/>
              <a:t>What if the Learner transferred to Private School that is not included in the uploaded Masterlist in LIS</a:t>
            </a:r>
            <a:r>
              <a:rPr lang="fil-PH" sz="4300" b="1" dirty="0" smtClean="0"/>
              <a:t>?</a:t>
            </a:r>
          </a:p>
          <a:p>
            <a:pPr marL="0" lvl="0" indent="0">
              <a:buNone/>
            </a:pPr>
            <a:endParaRPr lang="en-PH" sz="4300" dirty="0"/>
          </a:p>
          <a:p>
            <a:pPr marL="0" lvl="0" indent="0">
              <a:buNone/>
            </a:pPr>
            <a:r>
              <a:rPr lang="fil-PH" dirty="0" smtClean="0"/>
              <a:t>	- All </a:t>
            </a:r>
            <a:r>
              <a:rPr lang="fil-PH" dirty="0"/>
              <a:t>Private Schools that are legal and have permit to operate are registered in EBEIS and uploaded in LIS, thus, if the Private School is not included in the uploaded Masterlist, it should be immediately reported to your Division Office. The Division Planning Unit will coordinate with the other Division Planning Unit (in case the said Private School is not under your Division Office’  jurisdiction).</a:t>
            </a:r>
            <a:endParaRPr lang="en-PH" dirty="0"/>
          </a:p>
          <a:p>
            <a:pPr marL="0" lvl="0" indent="0">
              <a:buNone/>
            </a:pPr>
            <a:r>
              <a:rPr lang="fil-PH" dirty="0" smtClean="0"/>
              <a:t>	- If </a:t>
            </a:r>
            <a:r>
              <a:rPr lang="fil-PH" dirty="0"/>
              <a:t>proven that the Private School has no permit to operate or not recognized, the learner’s enrollment from the said school is unofficial hence, Form 137 or Form 138 and other documents issued by the said illegal Private School will not be honored and accepted. For learners enrolled in illegal Private Schools they still need to take PVT or PEPT examination - DECS Service Manual 2000 page. 77 par. 3.2.3 section A.  Tracking of illegal Private Schools is one of the benefits we can get if we continue to update LIS.</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4174681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00200"/>
            <a:ext cx="8364071" cy="4836459"/>
          </a:xfrm>
        </p:spPr>
        <p:txBody>
          <a:bodyPr>
            <a:normAutofit/>
          </a:bodyPr>
          <a:lstStyle/>
          <a:p>
            <a:pPr lvl="0"/>
            <a:r>
              <a:rPr lang="fil-PH" b="1" dirty="0"/>
              <a:t>What to do with learners included in Masterlist but no appearance since day 1? Also for learners that we don’t recognize but were included in our advisory classes?</a:t>
            </a:r>
            <a:endParaRPr lang="en-PH" dirty="0"/>
          </a:p>
          <a:p>
            <a:pPr marL="0" lvl="0" indent="0">
              <a:buNone/>
            </a:pPr>
            <a:r>
              <a:rPr lang="fil-PH" dirty="0" smtClean="0"/>
              <a:t> - </a:t>
            </a:r>
            <a:r>
              <a:rPr lang="fil-PH" sz="2700" dirty="0" smtClean="0"/>
              <a:t>Please </a:t>
            </a:r>
            <a:r>
              <a:rPr lang="fil-PH" sz="2700" dirty="0"/>
              <a:t>report these learners to your Division Office (Office of the Superintendent) and send a copy to listrackermain@gmail.com on the learners’ details or a copy of SF 1 for all the learners that you request to remove from official registry. Please incude your explanation / feedback why the learners were registered. </a:t>
            </a:r>
            <a:endParaRPr lang="en-PH" sz="2700"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5" name="TextBox 4"/>
          <p:cNvSpPr txBox="1"/>
          <p:nvPr/>
        </p:nvSpPr>
        <p:spPr>
          <a:xfrm>
            <a:off x="322730" y="1039906"/>
            <a:ext cx="2694969" cy="553998"/>
          </a:xfrm>
          <a:prstGeom prst="rect">
            <a:avLst/>
          </a:prstGeom>
          <a:noFill/>
        </p:spPr>
        <p:txBody>
          <a:bodyPr wrap="none" rtlCol="0">
            <a:spAutoFit/>
          </a:bodyPr>
          <a:lstStyle/>
          <a:p>
            <a:r>
              <a:rPr lang="en-US" sz="3000" u="sng" dirty="0" smtClean="0">
                <a:solidFill>
                  <a:srgbClr val="FF0000"/>
                </a:solidFill>
                <a:latin typeface="Baskerville Old Face" panose="02020602080505020303" pitchFamily="18" charset="0"/>
              </a:rPr>
              <a:t>Updating EOSY</a:t>
            </a:r>
            <a:endParaRPr lang="en-PH" sz="3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1615089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869" y="1510556"/>
            <a:ext cx="8641975" cy="4262718"/>
          </a:xfrm>
        </p:spPr>
        <p:txBody>
          <a:bodyPr>
            <a:normAutofit/>
          </a:bodyPr>
          <a:lstStyle/>
          <a:p>
            <a:pPr lvl="0"/>
            <a:r>
              <a:rPr lang="en-US" b="1" dirty="0">
                <a:solidFill>
                  <a:schemeClr val="accent6">
                    <a:lumMod val="75000"/>
                  </a:schemeClr>
                </a:solidFill>
              </a:rPr>
              <a:t>How to enter learner’s name with numeric characters?</a:t>
            </a:r>
            <a:endParaRPr lang="en-PH" dirty="0">
              <a:solidFill>
                <a:schemeClr val="accent6">
                  <a:lumMod val="75000"/>
                </a:schemeClr>
              </a:solidFill>
            </a:endParaRPr>
          </a:p>
          <a:p>
            <a:pPr marL="0" lvl="0" indent="0">
              <a:buNone/>
            </a:pPr>
            <a:r>
              <a:rPr lang="en-US" dirty="0" smtClean="0"/>
              <a:t>	- The </a:t>
            </a:r>
            <a:r>
              <a:rPr lang="en-US" dirty="0"/>
              <a:t>system will not allow numeric characters (to avoid further errors) thus, request for correction of basic profile (First name/Middle name/Last name) must be sent to Central Office through </a:t>
            </a:r>
            <a:r>
              <a:rPr lang="en-US" u="sng" dirty="0">
                <a:hlinkClick r:id="rId2"/>
              </a:rPr>
              <a:t>listrackermain@gmail.com</a:t>
            </a:r>
            <a:r>
              <a:rPr lang="en-US" dirty="0"/>
              <a:t>. Request sent to CO must be supported with documents.</a:t>
            </a:r>
            <a:endParaRPr lang="en-PH" dirty="0"/>
          </a:p>
          <a:p>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rgbClr val="FF0000"/>
                </a:solidFill>
              </a:rPr>
              <a:t>Exception Cases</a:t>
            </a:r>
            <a:endParaRPr lang="en-PH" b="1" dirty="0">
              <a:solidFill>
                <a:srgbClr val="FF0000"/>
              </a:solidFill>
            </a:endParaRPr>
          </a:p>
        </p:txBody>
      </p:sp>
    </p:spTree>
    <p:extLst>
      <p:ext uri="{BB962C8B-B14F-4D97-AF65-F5344CB8AC3E}">
        <p14:creationId xmlns:p14="http://schemas.microsoft.com/office/powerpoint/2010/main" val="2172317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657" y="1492626"/>
            <a:ext cx="8435788" cy="4525963"/>
          </a:xfrm>
        </p:spPr>
        <p:txBody>
          <a:bodyPr/>
          <a:lstStyle/>
          <a:p>
            <a:pPr lvl="0"/>
            <a:r>
              <a:rPr lang="en-US" b="1" dirty="0">
                <a:solidFill>
                  <a:schemeClr val="accent6">
                    <a:lumMod val="75000"/>
                  </a:schemeClr>
                </a:solidFill>
              </a:rPr>
              <a:t>How to enter learner’s first, middle or last name with a single character?</a:t>
            </a:r>
            <a:endParaRPr lang="en-PH" dirty="0">
              <a:solidFill>
                <a:schemeClr val="accent6">
                  <a:lumMod val="75000"/>
                </a:schemeClr>
              </a:solidFill>
            </a:endParaRPr>
          </a:p>
          <a:p>
            <a:pPr marL="0" lvl="0" indent="0">
              <a:buNone/>
            </a:pPr>
            <a:r>
              <a:rPr lang="en-US" dirty="0"/>
              <a:t>	- The system will only allow at least 2 alpha characters for FN, MN and LN. Request for correction of basic profile (First name/Middle name/Last name) must be sent to Central Office through </a:t>
            </a:r>
            <a:r>
              <a:rPr lang="en-US" u="sng" dirty="0">
                <a:hlinkClick r:id="rId2"/>
              </a:rPr>
              <a:t>listrackermain@gmail.com</a:t>
            </a:r>
            <a:r>
              <a:rPr lang="en-US" dirty="0"/>
              <a:t>. Request sent to CO must be supported with documents.</a:t>
            </a:r>
            <a:endParaRPr lang="en-PH" dirty="0"/>
          </a:p>
          <a:p>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rgbClr val="FF0000"/>
                </a:solidFill>
              </a:rPr>
              <a:t>Exception Cases</a:t>
            </a:r>
            <a:endParaRPr lang="en-PH" b="1" dirty="0">
              <a:solidFill>
                <a:srgbClr val="FF0000"/>
              </a:solidFill>
            </a:endParaRPr>
          </a:p>
        </p:txBody>
      </p:sp>
    </p:spTree>
    <p:extLst>
      <p:ext uri="{BB962C8B-B14F-4D97-AF65-F5344CB8AC3E}">
        <p14:creationId xmlns:p14="http://schemas.microsoft.com/office/powerpoint/2010/main" val="2594544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981" y="5203930"/>
            <a:ext cx="8229600" cy="587188"/>
          </a:xfrm>
        </p:spPr>
        <p:txBody>
          <a:bodyPr/>
          <a:lstStyle/>
          <a:p>
            <a:pPr marL="0" indent="0">
              <a:buNone/>
            </a:pPr>
            <a:r>
              <a:rPr lang="en-US" dirty="0" smtClean="0">
                <a:solidFill>
                  <a:schemeClr val="tx1">
                    <a:lumMod val="50000"/>
                    <a:lumOff val="50000"/>
                  </a:schemeClr>
                </a:solidFill>
              </a:rPr>
              <a:t>LIS Data Issues and Frequently Asked Questions</a:t>
            </a:r>
            <a:endParaRPr lang="en-PH" dirty="0">
              <a:solidFill>
                <a:schemeClr val="tx1">
                  <a:lumMod val="50000"/>
                  <a:lumOff val="50000"/>
                </a:schemeClr>
              </a:solidFill>
            </a:endParaRPr>
          </a:p>
        </p:txBody>
      </p:sp>
    </p:spTree>
    <p:extLst>
      <p:ext uri="{BB962C8B-B14F-4D97-AF65-F5344CB8AC3E}">
        <p14:creationId xmlns:p14="http://schemas.microsoft.com/office/powerpoint/2010/main" val="2449421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2922"/>
            <a:ext cx="8229600" cy="4525963"/>
          </a:xfrm>
        </p:spPr>
        <p:txBody>
          <a:bodyPr>
            <a:normAutofit fontScale="92500" lnSpcReduction="10000"/>
          </a:bodyPr>
          <a:lstStyle/>
          <a:p>
            <a:pPr lvl="0"/>
            <a:r>
              <a:rPr lang="en-US" b="1" dirty="0"/>
              <a:t>Invalid username or password. User cannot log in</a:t>
            </a:r>
            <a:r>
              <a:rPr lang="en-US" b="1" dirty="0" smtClean="0"/>
              <a:t>.</a:t>
            </a:r>
            <a:endParaRPr lang="en-PH" sz="2500" dirty="0"/>
          </a:p>
          <a:p>
            <a:pPr lvl="0">
              <a:buFontTx/>
              <a:buChar char="-"/>
            </a:pPr>
            <a:r>
              <a:rPr lang="en-US" sz="2500" dirty="0" smtClean="0"/>
              <a:t>School </a:t>
            </a:r>
            <a:r>
              <a:rPr lang="en-US" sz="2500" dirty="0"/>
              <a:t>Head or designated </a:t>
            </a:r>
            <a:r>
              <a:rPr lang="en-US" sz="2500" dirty="0" smtClean="0"/>
              <a:t>System Admin </a:t>
            </a:r>
            <a:r>
              <a:rPr lang="en-US" sz="2500" dirty="0"/>
              <a:t>resets password of Class </a:t>
            </a:r>
            <a:r>
              <a:rPr lang="en-US" sz="2500" dirty="0" smtClean="0"/>
              <a:t>Advisers.</a:t>
            </a:r>
          </a:p>
          <a:p>
            <a:pPr lvl="0">
              <a:buFontTx/>
              <a:buChar char="-"/>
            </a:pPr>
            <a:r>
              <a:rPr lang="en-US" sz="2500" dirty="0" smtClean="0"/>
              <a:t>For School Heads, request Division Planning Officer to reset password</a:t>
            </a:r>
          </a:p>
          <a:p>
            <a:pPr lvl="0">
              <a:buFontTx/>
              <a:buChar char="-"/>
            </a:pPr>
            <a:endParaRPr lang="en-US" sz="1100" dirty="0" smtClean="0"/>
          </a:p>
          <a:p>
            <a:pPr marL="0" lvl="0" indent="0">
              <a:buNone/>
            </a:pPr>
            <a:endParaRPr lang="en-PH" sz="1100" dirty="0"/>
          </a:p>
          <a:p>
            <a:pPr lvl="0"/>
            <a:r>
              <a:rPr lang="fil-PH" b="1" dirty="0"/>
              <a:t>What if the School Head’s name appearing in the school forms is incorrect? </a:t>
            </a:r>
            <a:endParaRPr lang="en-PH" dirty="0"/>
          </a:p>
          <a:p>
            <a:pPr marL="0" indent="0">
              <a:buNone/>
            </a:pPr>
            <a:r>
              <a:rPr lang="fil-PH" sz="2500" dirty="0" smtClean="0"/>
              <a:t>- Change </a:t>
            </a:r>
            <a:r>
              <a:rPr lang="fil-PH" sz="2500" dirty="0"/>
              <a:t>the personnel name of the </a:t>
            </a:r>
            <a:r>
              <a:rPr lang="fil-PH" sz="2500" dirty="0" smtClean="0"/>
              <a:t>School </a:t>
            </a:r>
            <a:r>
              <a:rPr lang="fil-PH" sz="2500" dirty="0"/>
              <a:t>H</a:t>
            </a:r>
            <a:r>
              <a:rPr lang="fil-PH" sz="2500" dirty="0" smtClean="0"/>
              <a:t>ead </a:t>
            </a:r>
            <a:r>
              <a:rPr lang="fil-PH" sz="2500" dirty="0"/>
              <a:t>account in the Manage Personnel facility. </a:t>
            </a:r>
            <a:endParaRPr lang="en-PH" sz="2500"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2" name="TextBox 1"/>
          <p:cNvSpPr txBox="1"/>
          <p:nvPr/>
        </p:nvSpPr>
        <p:spPr>
          <a:xfrm>
            <a:off x="322730" y="1039906"/>
            <a:ext cx="1648208" cy="707886"/>
          </a:xfrm>
          <a:prstGeom prst="rect">
            <a:avLst/>
          </a:prstGeom>
          <a:noFill/>
        </p:spPr>
        <p:txBody>
          <a:bodyPr wrap="none" rtlCol="0">
            <a:spAutoFit/>
          </a:bodyPr>
          <a:lstStyle/>
          <a:p>
            <a:r>
              <a:rPr lang="en-US" sz="4000" u="sng" dirty="0" smtClean="0">
                <a:solidFill>
                  <a:srgbClr val="FF0000"/>
                </a:solidFill>
                <a:latin typeface="Baskerville Old Face" panose="02020602080505020303" pitchFamily="18" charset="0"/>
              </a:rPr>
              <a:t>UAMS</a:t>
            </a:r>
            <a:endParaRPr lang="en-PH" sz="4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58319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90" y="1003036"/>
            <a:ext cx="9018494" cy="5612916"/>
          </a:xfrm>
        </p:spPr>
        <p:txBody>
          <a:bodyPr>
            <a:normAutofit fontScale="25000" lnSpcReduction="20000"/>
          </a:bodyPr>
          <a:lstStyle/>
          <a:p>
            <a:pPr lvl="0"/>
            <a:r>
              <a:rPr lang="fil-PH" sz="11200" b="1" dirty="0"/>
              <a:t>Why is it crucial not to allow others to use your own account?</a:t>
            </a:r>
            <a:r>
              <a:rPr lang="fil-PH" sz="11200" dirty="0"/>
              <a:t> </a:t>
            </a:r>
            <a:endParaRPr lang="fil-PH" sz="11200" dirty="0" smtClean="0"/>
          </a:p>
          <a:p>
            <a:pPr marL="0" lvl="0" indent="0">
              <a:buNone/>
            </a:pPr>
            <a:endParaRPr lang="en-PH" sz="11200" dirty="0" smtClean="0"/>
          </a:p>
          <a:p>
            <a:pPr marL="0" lvl="0" indent="0">
              <a:buNone/>
            </a:pPr>
            <a:r>
              <a:rPr lang="fil-PH" sz="6300" dirty="0" smtClean="0"/>
              <a:t>	</a:t>
            </a:r>
            <a:r>
              <a:rPr lang="fil-PH" sz="7700" dirty="0" smtClean="0"/>
              <a:t>- This </a:t>
            </a:r>
            <a:r>
              <a:rPr lang="fil-PH" sz="7700" dirty="0"/>
              <a:t>is very important in securing data in LIS and guarding the accountability of legitimate user.  All information entered in the database are responsibilities of the account holder. </a:t>
            </a:r>
            <a:endParaRPr lang="en-PH" sz="7700" dirty="0"/>
          </a:p>
          <a:p>
            <a:pPr marL="0" lvl="0" indent="0">
              <a:buNone/>
            </a:pPr>
            <a:r>
              <a:rPr lang="fil-PH" sz="7700" dirty="0" smtClean="0"/>
              <a:t>	- Moreover</a:t>
            </a:r>
            <a:r>
              <a:rPr lang="fil-PH" sz="7700" dirty="0"/>
              <a:t>, there are designated roles and privileges in each type of accounts.  In housekeeping or data correction, the Class Adviser/System Admin can request for certain correction but it is ONLY the School Head who can approve, thus the School Head cannot request for the correction. It is upon the agreement between the School Head and System Admin to allow the latter to approve data correction request (limited only to Class Adviser’s request). On the other hand, only System Admin can request for correction of grade level, which is for School Head’s approval.</a:t>
            </a:r>
            <a:endParaRPr lang="en-PH" sz="7700" dirty="0"/>
          </a:p>
          <a:p>
            <a:pPr marL="0" lvl="0" indent="0">
              <a:buNone/>
            </a:pPr>
            <a:r>
              <a:rPr lang="fil-PH" sz="7700" dirty="0" smtClean="0"/>
              <a:t>	- For </a:t>
            </a:r>
            <a:r>
              <a:rPr lang="fil-PH" sz="7700" dirty="0"/>
              <a:t>data issues that did not go through Division/Region/Central Office, the system has an "Audit Trail" where we can view how many corrections and wrong records entered by an account user and this will be automatically reported by the system to the Division/Region/Central Office. Hence, the registered account holder will be questioned about the erroneous information/data entered in LIS (and not the encoder). This is part of the internal validation to help in lessening and  preventing erroneous data to be recorded to LIS.</a:t>
            </a:r>
            <a:endParaRPr lang="en-PH" sz="7700"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3712550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413" y="1958780"/>
            <a:ext cx="8229600" cy="4525963"/>
          </a:xfrm>
        </p:spPr>
        <p:txBody>
          <a:bodyPr>
            <a:normAutofit fontScale="85000" lnSpcReduction="10000"/>
          </a:bodyPr>
          <a:lstStyle/>
          <a:p>
            <a:pPr lvl="0"/>
            <a:r>
              <a:rPr lang="en-US" b="1" dirty="0"/>
              <a:t>How to remove a Class Adviser from the school’s List of Personnel? </a:t>
            </a:r>
            <a:endParaRPr lang="en-PH" dirty="0"/>
          </a:p>
          <a:p>
            <a:pPr marL="0" lvl="0" indent="0">
              <a:buNone/>
            </a:pPr>
            <a:r>
              <a:rPr lang="en-US" dirty="0" smtClean="0"/>
              <a:t>- System </a:t>
            </a:r>
            <a:r>
              <a:rPr lang="en-US" dirty="0"/>
              <a:t>does not allow deletion of personnel record. </a:t>
            </a:r>
            <a:endParaRPr lang="en-PH" dirty="0"/>
          </a:p>
          <a:p>
            <a:pPr marL="0" lvl="0" indent="0">
              <a:buNone/>
            </a:pPr>
            <a:r>
              <a:rPr lang="en-US" dirty="0" smtClean="0"/>
              <a:t>- Un-assign </a:t>
            </a:r>
            <a:r>
              <a:rPr lang="en-US" dirty="0"/>
              <a:t>Class Adviser, then disable account. </a:t>
            </a:r>
            <a:endParaRPr lang="en-PH" dirty="0" smtClean="0"/>
          </a:p>
          <a:p>
            <a:pPr marL="0" lvl="0" indent="0">
              <a:buNone/>
            </a:pPr>
            <a:endParaRPr lang="en-PH" dirty="0"/>
          </a:p>
          <a:p>
            <a:pPr lvl="0"/>
            <a:r>
              <a:rPr lang="en-US" b="1" dirty="0"/>
              <a:t>How to remove a Class from the school’s List of Classes? </a:t>
            </a:r>
            <a:endParaRPr lang="en-PH" dirty="0"/>
          </a:p>
          <a:p>
            <a:pPr marL="0" lvl="0" indent="0">
              <a:buNone/>
            </a:pPr>
            <a:r>
              <a:rPr lang="en-US" dirty="0" smtClean="0"/>
              <a:t>- Classes </a:t>
            </a:r>
            <a:r>
              <a:rPr lang="en-US" dirty="0"/>
              <a:t>with enrollment cannot be readily deleted</a:t>
            </a:r>
            <a:endParaRPr lang="en-PH" dirty="0"/>
          </a:p>
          <a:p>
            <a:pPr marL="0" lvl="0" indent="0">
              <a:buNone/>
            </a:pPr>
            <a:r>
              <a:rPr lang="en-US" dirty="0" smtClean="0"/>
              <a:t>- Un-enroll </a:t>
            </a:r>
            <a:r>
              <a:rPr lang="en-US" dirty="0"/>
              <a:t>learners under the class first, then remove the class. </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5" name="TextBox 4"/>
          <p:cNvSpPr txBox="1"/>
          <p:nvPr/>
        </p:nvSpPr>
        <p:spPr>
          <a:xfrm>
            <a:off x="322730" y="1039906"/>
            <a:ext cx="3050835" cy="553998"/>
          </a:xfrm>
          <a:prstGeom prst="rect">
            <a:avLst/>
          </a:prstGeom>
          <a:noFill/>
        </p:spPr>
        <p:txBody>
          <a:bodyPr wrap="none" rtlCol="0">
            <a:spAutoFit/>
          </a:bodyPr>
          <a:lstStyle/>
          <a:p>
            <a:r>
              <a:rPr lang="en-US" sz="3000" u="sng" dirty="0" smtClean="0">
                <a:solidFill>
                  <a:srgbClr val="FF0000"/>
                </a:solidFill>
                <a:latin typeface="Baskerville Old Face" panose="02020602080505020303" pitchFamily="18" charset="0"/>
              </a:rPr>
              <a:t>Class Management</a:t>
            </a:r>
            <a:endParaRPr lang="en-PH" sz="3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2062276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650" y="1398488"/>
            <a:ext cx="8910918" cy="4661647"/>
          </a:xfrm>
        </p:spPr>
        <p:txBody>
          <a:bodyPr>
            <a:normAutofit fontScale="77500" lnSpcReduction="20000"/>
          </a:bodyPr>
          <a:lstStyle/>
          <a:p>
            <a:pPr lvl="0"/>
            <a:r>
              <a:rPr lang="en-US" sz="3500" b="1" dirty="0"/>
              <a:t>Cannot remove a class even if there is no more enrolment attached to it.</a:t>
            </a:r>
            <a:endParaRPr lang="en-PH" sz="3500" dirty="0"/>
          </a:p>
          <a:p>
            <a:pPr marL="0" lvl="0" indent="0">
              <a:buNone/>
            </a:pPr>
            <a:r>
              <a:rPr lang="en-US" dirty="0" smtClean="0"/>
              <a:t>	- The </a:t>
            </a:r>
            <a:r>
              <a:rPr lang="en-US" dirty="0"/>
              <a:t>class must’ve been defined as </a:t>
            </a:r>
            <a:r>
              <a:rPr lang="en-US" dirty="0" err="1"/>
              <a:t>multigrade</a:t>
            </a:r>
            <a:r>
              <a:rPr lang="en-US" dirty="0"/>
              <a:t> class</a:t>
            </a:r>
            <a:r>
              <a:rPr lang="en-US" dirty="0" smtClean="0"/>
              <a:t>.</a:t>
            </a:r>
          </a:p>
          <a:p>
            <a:pPr marL="0" lvl="0" indent="0">
              <a:buNone/>
            </a:pPr>
            <a:endParaRPr lang="en-PH" dirty="0"/>
          </a:p>
          <a:p>
            <a:pPr lvl="0"/>
            <a:r>
              <a:rPr lang="en-US" sz="3500" b="1" dirty="0"/>
              <a:t>Can we create a </a:t>
            </a:r>
            <a:r>
              <a:rPr lang="en-US" sz="3500" b="1" dirty="0" err="1"/>
              <a:t>Multigrade</a:t>
            </a:r>
            <a:r>
              <a:rPr lang="en-US" sz="3500" b="1" dirty="0"/>
              <a:t> class with non-consecutive grade levels?</a:t>
            </a:r>
            <a:endParaRPr lang="en-PH" sz="3500" dirty="0"/>
          </a:p>
          <a:p>
            <a:pPr marL="0" lvl="0" indent="0">
              <a:buNone/>
            </a:pPr>
            <a:r>
              <a:rPr lang="en-US" dirty="0" smtClean="0"/>
              <a:t>	- Yes</a:t>
            </a:r>
            <a:r>
              <a:rPr lang="en-US" dirty="0"/>
              <a:t>. How? (1) we need to create a </a:t>
            </a:r>
            <a:r>
              <a:rPr lang="en-US" dirty="0" err="1"/>
              <a:t>multigrade</a:t>
            </a:r>
            <a:r>
              <a:rPr lang="en-US" dirty="0"/>
              <a:t> class with consecutive grade levels (e.g. Grades 1,2,3)  (2) remove Grade 2 by editing through Class Settings (3) from Class Settings of Grade 2, uncheck the button under </a:t>
            </a:r>
            <a:r>
              <a:rPr lang="en-US" dirty="0" err="1"/>
              <a:t>Multigrade</a:t>
            </a:r>
            <a:r>
              <a:rPr lang="en-US" dirty="0"/>
              <a:t> then change the section name (4) Grade 2 is now a </a:t>
            </a:r>
            <a:r>
              <a:rPr lang="en-US" dirty="0" err="1"/>
              <a:t>monograde</a:t>
            </a:r>
            <a:r>
              <a:rPr lang="en-US" dirty="0"/>
              <a:t> class and only Grade 1 and 3 are </a:t>
            </a:r>
            <a:r>
              <a:rPr lang="en-US" dirty="0" err="1"/>
              <a:t>multigrade</a:t>
            </a:r>
            <a:r>
              <a:rPr lang="en-US" dirty="0"/>
              <a:t> class. You can check this under Class Settings.</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2441986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6058"/>
            <a:ext cx="8229600" cy="4854388"/>
          </a:xfrm>
        </p:spPr>
        <p:txBody>
          <a:bodyPr>
            <a:normAutofit fontScale="47500" lnSpcReduction="20000"/>
          </a:bodyPr>
          <a:lstStyle/>
          <a:p>
            <a:pPr lvl="0"/>
            <a:r>
              <a:rPr lang="fil-PH" sz="5300" b="1" dirty="0"/>
              <a:t>Can we register a learner in LIS even if the learner can’t provide birth certificate</a:t>
            </a:r>
            <a:r>
              <a:rPr lang="fil-PH" sz="5300" b="1" dirty="0" smtClean="0"/>
              <a:t>?</a:t>
            </a:r>
            <a:endParaRPr lang="en-PH" sz="5300" dirty="0"/>
          </a:p>
          <a:p>
            <a:pPr marL="0" lvl="0" indent="0">
              <a:buNone/>
            </a:pPr>
            <a:r>
              <a:rPr lang="fil-PH" dirty="0" smtClean="0"/>
              <a:t>	- There </a:t>
            </a:r>
            <a:r>
              <a:rPr lang="fil-PH" dirty="0"/>
              <a:t>is a big possibility that erroneous data would be entered to LIS if we register a learner without any documents presented that will prove his/her true identity. Data issues like multiple enrollment, difficulty in tracking of learner (transferred in/out) and mistaken identity are just few of the results/effects of registering a learner without documents..  </a:t>
            </a:r>
            <a:endParaRPr lang="en-PH" dirty="0"/>
          </a:p>
          <a:p>
            <a:pPr marL="0" lvl="0" indent="0">
              <a:buNone/>
            </a:pPr>
            <a:r>
              <a:rPr lang="fil-PH" dirty="0" smtClean="0"/>
              <a:t>	- According </a:t>
            </a:r>
            <a:r>
              <a:rPr lang="fil-PH" dirty="0"/>
              <a:t>to Deped Order 4 s. 2014 and Deped Order 33 s. 2013, it is the Class Adviser and School Head’s resposibility to verify that all information of the learner entered to LIS and School Forms like SF1 School Register are correct and updated. </a:t>
            </a:r>
            <a:endParaRPr lang="en-PH" dirty="0"/>
          </a:p>
          <a:p>
            <a:pPr marL="0" lvl="0" indent="0">
              <a:buNone/>
            </a:pPr>
            <a:r>
              <a:rPr lang="fil-PH" dirty="0" smtClean="0"/>
              <a:t>	- It </a:t>
            </a:r>
            <a:r>
              <a:rPr lang="fil-PH" dirty="0"/>
              <a:t>is a good practice for most schools to explain to parents that learners can still be accepted to schools without documents and that they can submit birth certificate within the school year (Deped Order 1 s. 2015). On the other hand, for registration in LIS, in order to provide an LRN and to include in SF 1 School Registry generated by LIS, the school should wait for the birth certificate to be submitted to ensure accurate information. In most cases, parents who understand that birth certificate is needed in order for the school to provide LRN for their children, they will immediately find a way to submit a birth certificate.</a:t>
            </a:r>
            <a:endParaRPr lang="en-PH" dirty="0"/>
          </a:p>
          <a:p>
            <a:pPr marL="0" lvl="0" indent="0">
              <a:buNone/>
            </a:pPr>
            <a:r>
              <a:rPr lang="fil-PH" dirty="0" smtClean="0"/>
              <a:t>	- In </a:t>
            </a:r>
            <a:r>
              <a:rPr lang="fil-PH" dirty="0"/>
              <a:t>some cases, like underserved/marginalized communities, often schools will ask help from LGUs to obtain documents of learners. Some uses affidavit that was given by the parents as reference and requirement in obtaining birth certificate if late registration. </a:t>
            </a:r>
            <a:endParaRPr lang="en-PH" dirty="0"/>
          </a:p>
          <a:p>
            <a:pPr marL="0" lvl="0" indent="0">
              <a:buNone/>
            </a:pPr>
            <a:r>
              <a:rPr lang="fil-PH" dirty="0" smtClean="0"/>
              <a:t>	- In </a:t>
            </a:r>
            <a:r>
              <a:rPr lang="fil-PH" dirty="0"/>
              <a:t>the end, it is the School Head’s discretion if the school will register the learners in LIS even without birth certificates presented or if they will wait for documents before registering learners and provide LRNs.</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5" name="TextBox 4"/>
          <p:cNvSpPr txBox="1"/>
          <p:nvPr/>
        </p:nvSpPr>
        <p:spPr>
          <a:xfrm>
            <a:off x="322730" y="1039906"/>
            <a:ext cx="4479111" cy="553998"/>
          </a:xfrm>
          <a:prstGeom prst="rect">
            <a:avLst/>
          </a:prstGeom>
          <a:noFill/>
        </p:spPr>
        <p:txBody>
          <a:bodyPr wrap="none" rtlCol="0">
            <a:spAutoFit/>
          </a:bodyPr>
          <a:lstStyle/>
          <a:p>
            <a:r>
              <a:rPr lang="en-US" sz="3000" u="sng" dirty="0" smtClean="0">
                <a:solidFill>
                  <a:srgbClr val="FF0000"/>
                </a:solidFill>
                <a:latin typeface="Baskerville Old Face" panose="02020602080505020303" pitchFamily="18" charset="0"/>
              </a:rPr>
              <a:t>Registration and Enrollment</a:t>
            </a:r>
            <a:endParaRPr lang="en-PH" sz="3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4178375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239" y="1291283"/>
            <a:ext cx="8431967" cy="4854388"/>
          </a:xfrm>
        </p:spPr>
        <p:txBody>
          <a:bodyPr>
            <a:normAutofit fontScale="62500" lnSpcReduction="20000"/>
          </a:bodyPr>
          <a:lstStyle/>
          <a:p>
            <a:pPr marL="0" lvl="0" indent="0">
              <a:buNone/>
            </a:pPr>
            <a:r>
              <a:rPr lang="fil-PH" sz="5300" b="1" dirty="0"/>
              <a:t>Can </a:t>
            </a:r>
            <a:r>
              <a:rPr lang="fil-PH" sz="5300" b="1" dirty="0" smtClean="0"/>
              <a:t>a learner be accepted to Grade 1 even without completing KCP (catch up program)?</a:t>
            </a:r>
          </a:p>
          <a:p>
            <a:pPr marL="0" lvl="0" indent="0">
              <a:buNone/>
            </a:pPr>
            <a:endParaRPr lang="en-PH" sz="2600" dirty="0"/>
          </a:p>
          <a:p>
            <a:pPr marL="0" indent="0">
              <a:buNone/>
            </a:pPr>
            <a:r>
              <a:rPr lang="fil-PH" dirty="0" smtClean="0"/>
              <a:t>	- </a:t>
            </a:r>
            <a:r>
              <a:rPr lang="en-PH" dirty="0" smtClean="0"/>
              <a:t>Pursuant </a:t>
            </a:r>
            <a:r>
              <a:rPr lang="en-PH" dirty="0"/>
              <a:t>to </a:t>
            </a:r>
            <a:r>
              <a:rPr lang="en-PH" dirty="0" err="1"/>
              <a:t>DepEd</a:t>
            </a:r>
            <a:r>
              <a:rPr lang="en-PH" dirty="0"/>
              <a:t> Order No. 16, s.2015, learners who have completed the KCP and deemed ready for Grade 1 based on SREA will be accepted in Grade 1.</a:t>
            </a:r>
          </a:p>
          <a:p>
            <a:pPr marL="0" indent="0">
              <a:buNone/>
            </a:pPr>
            <a:r>
              <a:rPr lang="en-PH" dirty="0" smtClean="0"/>
              <a:t>	- It </a:t>
            </a:r>
            <a:r>
              <a:rPr lang="en-PH" dirty="0"/>
              <a:t>is also stated </a:t>
            </a:r>
            <a:r>
              <a:rPr lang="en-PH" dirty="0" smtClean="0"/>
              <a:t>that </a:t>
            </a:r>
            <a:r>
              <a:rPr lang="en-PH" dirty="0"/>
              <a:t>children who attended day care/learning centers shall be accepted to Kinder (not Grade 1) after teacher/principal assessed their readiness.</a:t>
            </a:r>
          </a:p>
          <a:p>
            <a:pPr marL="0" indent="0">
              <a:buNone/>
            </a:pPr>
            <a:r>
              <a:rPr lang="en-PH" dirty="0" smtClean="0"/>
              <a:t>	- The </a:t>
            </a:r>
            <a:r>
              <a:rPr lang="en-PH" dirty="0"/>
              <a:t>law as stated in R.A 10157 states that "kindergarten education shall be one school year of preparatory education for children at least 5 years old as a </a:t>
            </a:r>
            <a:r>
              <a:rPr lang="en-PH" dirty="0" smtClean="0"/>
              <a:t>PRE-REQUISITE </a:t>
            </a:r>
            <a:r>
              <a:rPr lang="en-PH" dirty="0"/>
              <a:t>for Grade 1"</a:t>
            </a:r>
          </a:p>
          <a:p>
            <a:pPr marL="0" indent="0">
              <a:buNone/>
            </a:pPr>
            <a:r>
              <a:rPr lang="en-PH" dirty="0" smtClean="0"/>
              <a:t>	- These </a:t>
            </a:r>
            <a:r>
              <a:rPr lang="en-PH" dirty="0"/>
              <a:t>are the provisions for universal kindergarten and our basis for enforcing this policy in the LIS.</a:t>
            </a:r>
          </a:p>
          <a:p>
            <a:pPr marL="0" lv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262246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299" y="3387777"/>
            <a:ext cx="5490139" cy="2742903"/>
          </a:xfrm>
        </p:spPr>
        <p:txBody>
          <a:bodyPr>
            <a:normAutofit fontScale="77500" lnSpcReduction="20000"/>
          </a:bodyPr>
          <a:lstStyle/>
          <a:p>
            <a:pPr marL="0" lvl="0" indent="0">
              <a:buNone/>
            </a:pPr>
            <a:endParaRPr lang="en-PH" sz="2600" dirty="0"/>
          </a:p>
          <a:p>
            <a:pPr marL="0" indent="0">
              <a:buNone/>
            </a:pPr>
            <a:r>
              <a:rPr lang="fil-PH" dirty="0" smtClean="0"/>
              <a:t>- </a:t>
            </a:r>
            <a:r>
              <a:rPr lang="fil-PH" dirty="0" smtClean="0"/>
              <a:t>This is to ensure the accuracy of Enrollment History especially for transfers (transfer in and out</a:t>
            </a:r>
            <a:r>
              <a:rPr lang="fil-PH" dirty="0" smtClean="0"/>
              <a:t>). </a:t>
            </a:r>
            <a:r>
              <a:rPr lang="en-PH" dirty="0"/>
              <a:t> </a:t>
            </a:r>
          </a:p>
          <a:p>
            <a:pPr marL="0" indent="0">
              <a:buNone/>
            </a:pPr>
            <a:r>
              <a:rPr lang="en-PH" dirty="0" smtClean="0"/>
              <a:t> - This </a:t>
            </a:r>
            <a:r>
              <a:rPr lang="en-PH" dirty="0"/>
              <a:t>refers to the actual date the learner reported in school for the current school year (this is not the registration or enrollment date).</a:t>
            </a:r>
          </a:p>
          <a:p>
            <a:pPr marL="0" indent="0">
              <a:buNone/>
            </a:pPr>
            <a:endParaRPr lang="en-PH" dirty="0"/>
          </a:p>
          <a:p>
            <a:pPr marL="0" lv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2428" y="2803166"/>
            <a:ext cx="2960121" cy="3360137"/>
          </a:xfrm>
          <a:prstGeom prst="rect">
            <a:avLst/>
          </a:prstGeom>
        </p:spPr>
      </p:pic>
      <p:sp>
        <p:nvSpPr>
          <p:cNvPr id="5" name="TextBox 4"/>
          <p:cNvSpPr txBox="1"/>
          <p:nvPr/>
        </p:nvSpPr>
        <p:spPr>
          <a:xfrm>
            <a:off x="362613" y="1145872"/>
            <a:ext cx="8541541" cy="2400657"/>
          </a:xfrm>
          <a:prstGeom prst="rect">
            <a:avLst/>
          </a:prstGeom>
          <a:noFill/>
        </p:spPr>
        <p:txBody>
          <a:bodyPr wrap="square" rtlCol="0">
            <a:spAutoFit/>
          </a:bodyPr>
          <a:lstStyle/>
          <a:p>
            <a:pPr lvl="0"/>
            <a:r>
              <a:rPr lang="fil-PH" sz="4400" b="1" dirty="0"/>
              <a:t>Why is it important to state the actual first date of attendance of the learner?</a:t>
            </a:r>
          </a:p>
          <a:p>
            <a:endParaRPr lang="en-PH" dirty="0"/>
          </a:p>
        </p:txBody>
      </p:sp>
    </p:spTree>
    <p:extLst>
      <p:ext uri="{BB962C8B-B14F-4D97-AF65-F5344CB8AC3E}">
        <p14:creationId xmlns:p14="http://schemas.microsoft.com/office/powerpoint/2010/main" val="141894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lvl="0"/>
            <a:r>
              <a:rPr lang="en-US" sz="5300" b="1" dirty="0"/>
              <a:t>For correction of name, gender and date of birth of learner in LIS, would this be considered as addendum in existing administrative/legal processes for correction of data in Form 137, diploma and other document?</a:t>
            </a:r>
            <a:endParaRPr lang="en-PH" sz="5300" dirty="0"/>
          </a:p>
          <a:p>
            <a:pPr marL="0" lvl="0" indent="0">
              <a:buNone/>
            </a:pPr>
            <a:r>
              <a:rPr lang="en-US" dirty="0" smtClean="0"/>
              <a:t>	- We </a:t>
            </a:r>
            <a:r>
              <a:rPr lang="en-US" dirty="0"/>
              <a:t>like to remind that instructions for correction of learner’s basic profile and grade/year level are limited and only for the use of housekeeping in Learner Information System (LIS) database and does not amend the existing legal process in correcting learner’s document like Form 137 and Diploma. The correction of these documents should still be reviewed and/or endorsed by Division Office to the Office of the Regional Director for resolution.</a:t>
            </a:r>
            <a:endParaRPr lang="en-PH" dirty="0"/>
          </a:p>
          <a:p>
            <a:pPr marL="0" lvl="0" indent="0">
              <a:buNone/>
            </a:pPr>
            <a:r>
              <a:rPr lang="en-US" dirty="0" smtClean="0"/>
              <a:t>	- The </a:t>
            </a:r>
            <a:r>
              <a:rPr lang="en-US" dirty="0"/>
              <a:t>school should still undergo the legal process for correction of learner’s basic profile in Form 137, diploma and other documents to be submitted to Division Office (though it has been changed/corrected/updated in LIS) regardless of grade/year level for the current SY. Typically, this activity is being done during the schedule of checking of school forms under the supervision/direction of Division Office.</a:t>
            </a:r>
            <a:endParaRPr lang="en-PH" dirty="0"/>
          </a:p>
          <a:p>
            <a:pPr marL="0" lvl="0" indent="0">
              <a:buNone/>
            </a:pPr>
            <a:r>
              <a:rPr lang="en-US" dirty="0" smtClean="0"/>
              <a:t>	- In </a:t>
            </a:r>
            <a:r>
              <a:rPr lang="en-US" dirty="0"/>
              <a:t>LIS (not in Form 137, diploma and other document), there is no need to wait for the resolution of Office of the Regional Director before changing/updating record in LIS. There is a specific schedule for LIS updating/housekeeping and only the authenticated copy of Birth Certificate is needed. Central Office will release additional guidelines about this.</a:t>
            </a:r>
            <a:endParaRPr lang="en-PH" dirty="0"/>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
        <p:nvSpPr>
          <p:cNvPr id="5" name="TextBox 4"/>
          <p:cNvSpPr txBox="1"/>
          <p:nvPr/>
        </p:nvSpPr>
        <p:spPr>
          <a:xfrm>
            <a:off x="322730" y="1039906"/>
            <a:ext cx="2787943" cy="553998"/>
          </a:xfrm>
          <a:prstGeom prst="rect">
            <a:avLst/>
          </a:prstGeom>
          <a:noFill/>
        </p:spPr>
        <p:txBody>
          <a:bodyPr wrap="none" rtlCol="0">
            <a:spAutoFit/>
          </a:bodyPr>
          <a:lstStyle/>
          <a:p>
            <a:r>
              <a:rPr lang="en-US" sz="3000" u="sng" dirty="0" smtClean="0">
                <a:solidFill>
                  <a:srgbClr val="FF0000"/>
                </a:solidFill>
                <a:latin typeface="Baskerville Old Face" panose="02020602080505020303" pitchFamily="18" charset="0"/>
              </a:rPr>
              <a:t>Data Corrections</a:t>
            </a:r>
            <a:endParaRPr lang="en-PH" sz="3000" u="sng"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513015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8452</TotalTime>
  <Words>532</Words>
  <Application>Microsoft Office PowerPoint</Application>
  <PresentationFormat>On-screen Show (4:3)</PresentationFormat>
  <Paragraphs>98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Baskerville Old Face</vt:lpstr>
      <vt:lpstr>Calibri</vt:lpstr>
      <vt:lpstr>Cambria</vt:lpstr>
      <vt:lpstr>Office Theme</vt:lpstr>
      <vt:lpstr>PowerPoint Presentation</vt:lpstr>
      <vt:lpstr>FAQ’s</vt:lpstr>
      <vt:lpstr>FAQ’s</vt:lpstr>
      <vt:lpstr>FAQ’s</vt:lpstr>
      <vt:lpstr>FAQ’s</vt:lpstr>
      <vt:lpstr>FAQ’s</vt:lpstr>
      <vt:lpstr>FAQ’s</vt:lpstr>
      <vt:lpstr>FAQ’s</vt:lpstr>
      <vt:lpstr>FAQ’s</vt:lpstr>
      <vt:lpstr>FAQ’s</vt:lpstr>
      <vt:lpstr>FAQ’s</vt:lpstr>
      <vt:lpstr>FAQ’s</vt:lpstr>
      <vt:lpstr>FAQ’s</vt:lpstr>
      <vt:lpstr>FAQ’s</vt:lpstr>
      <vt:lpstr>FAQ’s</vt:lpstr>
      <vt:lpstr>FAQ’s</vt:lpstr>
      <vt:lpstr>Exception Cases</vt:lpstr>
      <vt:lpstr>Exception Cases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Reynaldo Antonio Laguda</dc:creator>
  <cp:lastModifiedBy>user</cp:lastModifiedBy>
  <cp:revision>256</cp:revision>
  <cp:lastPrinted>2014-10-07T08:15:11Z</cp:lastPrinted>
  <dcterms:created xsi:type="dcterms:W3CDTF">2013-07-07T06:51:51Z</dcterms:created>
  <dcterms:modified xsi:type="dcterms:W3CDTF">2015-07-06T04:46:35Z</dcterms:modified>
</cp:coreProperties>
</file>